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media/image10.svg" ContentType="image/svg+xml"/>
  <Override PartName="/ppt/media/image12.svg" ContentType="image/svg+xml"/>
  <Override PartName="/ppt/media/image18.svg" ContentType="image/svg+xml"/>
  <Override PartName="/ppt/media/image2.svg" ContentType="image/svg+xml"/>
  <Override PartName="/ppt/media/image21.svg" ContentType="image/svg+xml"/>
  <Override PartName="/ppt/media/image4.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7" r:id="rId12"/>
    <p:sldId id="265" r:id="rId13"/>
    <p:sldId id="266" r:id="rId14"/>
  </p:sldIdLst>
  <p:sldSz cx="18288000" cy="10287000"/>
  <p:notesSz cx="6858000" cy="9144000"/>
  <p:embeddedFontLst>
    <p:embeddedFont>
      <p:font typeface="Clear Sans Regular Bold" panose="020B0603030202020304"/>
      <p:regular r:id="rId18"/>
    </p:embeddedFont>
    <p:embeddedFont>
      <p:font typeface="Calibri" panose="020F0502020204030204"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5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279" autoAdjust="0"/>
    <p:restoredTop sz="73146" autoAdjust="0"/>
  </p:normalViewPr>
  <p:slideViewPr>
    <p:cSldViewPr showGuides="1">
      <p:cViewPr varScale="1">
        <p:scale>
          <a:sx n="57" d="100"/>
          <a:sy n="57" d="100"/>
        </p:scale>
        <p:origin x="624" y="192"/>
      </p:cViewPr>
      <p:guideLst>
        <p:guide orient="horz" pos="2160"/>
        <p:guide pos="285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SANSHIYA\Downloads\Reactions%2001.xlsx" TargetMode="External"/></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SANSHIYA\Downloads\Reactions%200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p>
      </c:txPr>
    </c:title>
    <c:autoTitleDeleted val="0"/>
    <c:plotArea>
      <c:layout/>
      <c:barChart>
        <c:barDir val="col"/>
        <c:grouping val="clustered"/>
        <c:varyColors val="0"/>
        <c:ser>
          <c:idx val="0"/>
          <c:order val="0"/>
          <c:tx>
            <c:strRef>
              <c:f>'[Reactions 01.xlsx]End Result'!$B$1</c:f>
              <c:strCache>
                <c:ptCount val="1"/>
                <c:pt idx="0">
                  <c:v>Total Score </c:v>
                </c:pt>
              </c:strCache>
            </c:strRef>
          </c:tx>
          <c:spPr>
            <a:solidFill>
              <a:schemeClr val="accent1"/>
            </a:solidFill>
            <a:ln>
              <a:noFill/>
            </a:ln>
            <a:effectLst/>
          </c:spPr>
          <c:invertIfNegative val="0"/>
          <c:dLbls>
            <c:delete val="1"/>
          </c:dLbls>
          <c:cat>
            <c:strRef>
              <c:f>'[Reactions 01.xlsx]End Result'!$A$2:$A$17</c:f>
              <c:strCache>
                <c:ptCount val="5"/>
                <c:pt idx="0">
                  <c:v>culture</c:v>
                </c:pt>
                <c:pt idx="1">
                  <c:v>tennis</c:v>
                </c:pt>
                <c:pt idx="2">
                  <c:v>technology</c:v>
                </c:pt>
                <c:pt idx="3">
                  <c:v>fitness</c:v>
                </c:pt>
                <c:pt idx="4">
                  <c:v>veganism</c:v>
                </c:pt>
              </c:strCache>
            </c:strRef>
          </c:cat>
          <c:val>
            <c:numRef>
              <c:f>'[Reactions 01.xlsx]End Result'!$B$2:$B$17</c:f>
              <c:numCache>
                <c:formatCode>General</c:formatCode>
                <c:ptCount val="5"/>
                <c:pt idx="0">
                  <c:v>55357</c:v>
                </c:pt>
                <c:pt idx="1">
                  <c:v>46398</c:v>
                </c:pt>
                <c:pt idx="2">
                  <c:v>45890</c:v>
                </c:pt>
                <c:pt idx="3">
                  <c:v>43327</c:v>
                </c:pt>
                <c:pt idx="4">
                  <c:v>42469</c:v>
                </c:pt>
              </c:numCache>
            </c:numRef>
          </c:val>
        </c:ser>
        <c:dLbls>
          <c:showLegendKey val="0"/>
          <c:showVal val="0"/>
          <c:showCatName val="0"/>
          <c:showSerName val="0"/>
          <c:showPercent val="0"/>
          <c:showBubbleSize val="0"/>
        </c:dLbls>
        <c:gapWidth val="219"/>
        <c:overlap val="-27"/>
        <c:axId val="260760432"/>
        <c:axId val="260765872"/>
      </c:barChart>
      <c:catAx>
        <c:axId val="2607604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crossAx val="260765872"/>
        <c:crosses val="autoZero"/>
        <c:auto val="1"/>
        <c:lblAlgn val="ctr"/>
        <c:lblOffset val="100"/>
        <c:noMultiLvlLbl val="0"/>
      </c:catAx>
      <c:valAx>
        <c:axId val="2607658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crossAx val="260760432"/>
        <c:crosses val="autoZero"/>
        <c:crossBetween val="between"/>
      </c:valAx>
      <c:spPr>
        <a:noFill/>
        <a:ln>
          <a:noFill/>
        </a:ln>
        <a:effectLst/>
      </c:spPr>
    </c:plotArea>
    <c:plotVisOnly val="1"/>
    <c:dispBlanksAs val="gap"/>
    <c:showDLblsOverMax val="0"/>
  </c:chart>
  <c:spPr>
    <a:noFill/>
    <a:ln>
      <a:noFill/>
    </a:ln>
    <a:effectLst/>
  </c:spPr>
  <c:txPr>
    <a:bodyPr/>
    <a:lstStyle/>
    <a:p>
      <a:pPr>
        <a:defRPr lang="en-US"/>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lang="en-US" sz="1800" b="1" i="0" u="none" strike="noStrike" kern="1200" baseline="0">
              <a:solidFill>
                <a:schemeClr val="dk1">
                  <a:lumMod val="65000"/>
                  <a:lumOff val="35000"/>
                </a:schemeClr>
              </a:solidFill>
              <a:latin typeface="+mn-lt"/>
              <a:ea typeface="+mn-ea"/>
              <a:cs typeface="+mn-cs"/>
            </a:defRPr>
          </a:pPr>
        </a:p>
      </c:txPr>
    </c:title>
    <c:autoTitleDeleted val="0"/>
    <c:plotArea>
      <c:layout/>
      <c:pieChart>
        <c:varyColors val="1"/>
        <c:ser>
          <c:idx val="0"/>
          <c:order val="0"/>
          <c:tx>
            <c:strRef>
              <c:f>'[Reactions 01.xlsx]End Result'!$B$1</c:f>
              <c:strCache>
                <c:ptCount val="1"/>
                <c:pt idx="0">
                  <c:v>Total Score </c:v>
                </c:pt>
              </c:strCache>
            </c:strRef>
          </c:tx>
          <c:spPr/>
          <c:explosion val="0"/>
          <c:dPt>
            <c:idx val="0"/>
            <c:bubble3D val="0"/>
            <c:spPr>
              <a:solidFill>
                <a:schemeClr val="accent1"/>
              </a:solidFill>
              <a:ln>
                <a:noFill/>
              </a:ln>
              <a:effectLst>
                <a:outerShdw blurRad="317500" algn="ctr" rotWithShape="0">
                  <a:prstClr val="black">
                    <a:alpha val="25000"/>
                  </a:prstClr>
                </a:outerShdw>
              </a:effectLst>
            </c:spPr>
          </c:dPt>
          <c:dPt>
            <c:idx val="1"/>
            <c:bubble3D val="0"/>
            <c:spPr>
              <a:solidFill>
                <a:schemeClr val="accent2"/>
              </a:solidFill>
              <a:ln>
                <a:noFill/>
              </a:ln>
              <a:effectLst>
                <a:outerShdw blurRad="317500" algn="ctr" rotWithShape="0">
                  <a:prstClr val="black">
                    <a:alpha val="25000"/>
                  </a:prstClr>
                </a:outerShdw>
              </a:effectLst>
            </c:spPr>
          </c:dPt>
          <c:dPt>
            <c:idx val="2"/>
            <c:bubble3D val="0"/>
            <c:spPr>
              <a:solidFill>
                <a:schemeClr val="accent3"/>
              </a:solidFill>
              <a:ln>
                <a:noFill/>
              </a:ln>
              <a:effectLst>
                <a:outerShdw blurRad="317500" algn="ctr" rotWithShape="0">
                  <a:prstClr val="black">
                    <a:alpha val="25000"/>
                  </a:prstClr>
                </a:outerShdw>
              </a:effectLst>
            </c:spPr>
          </c:dPt>
          <c:dPt>
            <c:idx val="3"/>
            <c:bubble3D val="0"/>
            <c:spPr>
              <a:solidFill>
                <a:schemeClr val="accent4"/>
              </a:solidFill>
              <a:ln>
                <a:noFill/>
              </a:ln>
              <a:effectLst>
                <a:outerShdw blurRad="317500" algn="ctr" rotWithShape="0">
                  <a:prstClr val="black">
                    <a:alpha val="25000"/>
                  </a:prstClr>
                </a:outerShdw>
              </a:effectLst>
            </c:spPr>
          </c:dPt>
          <c:dPt>
            <c:idx val="4"/>
            <c:bubble3D val="0"/>
            <c:spPr>
              <a:solidFill>
                <a:schemeClr val="accent5"/>
              </a:solidFill>
              <a:ln>
                <a:noFill/>
              </a:ln>
              <a:effectLst>
                <a:outerShdw blurRad="317500" algn="ctr" rotWithShape="0">
                  <a:prstClr val="black">
                    <a:alpha val="25000"/>
                  </a:prstClr>
                </a:outerShdw>
              </a:effectLst>
            </c:spPr>
          </c:dPt>
          <c:dLbls>
            <c:spPr>
              <a:noFill/>
              <a:ln>
                <a:noFill/>
              </a:ln>
              <a:effectLst/>
            </c:spPr>
            <c:txPr>
              <a:bodyPr rot="0" spcFirstLastPara="1" vertOverflow="ellipsis" vert="horz" wrap="square" lIns="38100" tIns="19050" rIns="38100" bIns="19050" anchor="ctr" anchorCtr="1">
                <a:spAutoFit/>
              </a:bodyPr>
              <a:lstStyle/>
              <a:p>
                <a:pPr>
                  <a:defRPr lang="en-US" sz="900" b="1" i="0" u="none" strike="noStrike" kern="1200" baseline="0">
                    <a:solidFill>
                      <a:schemeClr val="lt1"/>
                    </a:solidFill>
                    <a:latin typeface="+mn-lt"/>
                    <a:ea typeface="+mn-ea"/>
                    <a:cs typeface="+mn-cs"/>
                  </a:defRPr>
                </a:pPr>
              </a:p>
            </c:txPr>
            <c:dLblPos val="inEnd"/>
            <c:showLegendKey val="0"/>
            <c:showVal val="0"/>
            <c:showCatName val="1"/>
            <c:showSerName val="0"/>
            <c:showPercent val="1"/>
            <c:showBubbleSize val="0"/>
            <c:showLeaderLines val="1"/>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cat>
            <c:strRef>
              <c:f>'[Reactions 01.xlsx]End Result'!$A$2:$A$17</c:f>
              <c:strCache>
                <c:ptCount val="5"/>
                <c:pt idx="0">
                  <c:v>culture</c:v>
                </c:pt>
                <c:pt idx="1">
                  <c:v>tennis</c:v>
                </c:pt>
                <c:pt idx="2">
                  <c:v>technology</c:v>
                </c:pt>
                <c:pt idx="3">
                  <c:v>fitness</c:v>
                </c:pt>
                <c:pt idx="4">
                  <c:v>veganism</c:v>
                </c:pt>
              </c:strCache>
            </c:strRef>
          </c:cat>
          <c:val>
            <c:numRef>
              <c:f>'[Reactions 01.xlsx]End Result'!$B$2:$B$17</c:f>
              <c:numCache>
                <c:formatCode>General</c:formatCode>
                <c:ptCount val="5"/>
                <c:pt idx="0">
                  <c:v>55357</c:v>
                </c:pt>
                <c:pt idx="1">
                  <c:v>46398</c:v>
                </c:pt>
                <c:pt idx="2">
                  <c:v>45890</c:v>
                </c:pt>
                <c:pt idx="3">
                  <c:v>43327</c:v>
                </c:pt>
                <c:pt idx="4">
                  <c:v>42469</c:v>
                </c:pt>
              </c:numCache>
            </c:numRef>
          </c:val>
        </c:ser>
        <c:dLbls>
          <c:showLegendKey val="0"/>
          <c:showVal val="0"/>
          <c:showCatName val="0"/>
          <c:showSerName val="0"/>
          <c:showPercent val="1"/>
          <c:showBubbleSize val="0"/>
          <c:showLeaderLines val="1"/>
        </c:dLbls>
        <c:firstSliceAng val="0"/>
      </c:pieChart>
      <c:spPr>
        <a:noFill/>
        <a:ln>
          <a:noFill/>
        </a:ln>
        <a:effectLst/>
      </c:spPr>
    </c:plotArea>
    <c:legend>
      <c:legendPos val="b"/>
      <c:layout/>
      <c:overlay val="0"/>
      <c:spPr>
        <a:solidFill>
          <a:schemeClr val="lt1">
            <a:alpha val="78000"/>
          </a:schemeClr>
        </a:solidFill>
        <a:ln>
          <a:noFill/>
        </a:ln>
        <a:effectLst/>
      </c:spPr>
      <c:txPr>
        <a:bodyPr rot="0" spcFirstLastPara="1" vertOverflow="ellipsis" vert="horz" wrap="square" anchor="ctr" anchorCtr="1"/>
        <a:lstStyle/>
        <a:p>
          <a:pPr>
            <a:defRPr lang="en-US" sz="900" b="0" i="0" u="none" strike="noStrike" kern="1200" baseline="0">
              <a:solidFill>
                <a:schemeClr val="dk1">
                  <a:lumMod val="65000"/>
                  <a:lumOff val="35000"/>
                </a:schemeClr>
              </a:solidFill>
              <a:latin typeface="+mn-lt"/>
              <a:ea typeface="+mn-ea"/>
              <a:cs typeface="+mn-cs"/>
            </a:defRPr>
          </a:pPr>
        </a:p>
      </c:txPr>
    </c:legend>
    <c:plotVisOnly val="1"/>
    <c:dispBlanksAs val="gap"/>
    <c:showDLblsOverMax val="0"/>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lang="en-US"/>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900" kern="1200"/>
  </cs:axisTitle>
  <cs:categoryAxis>
    <cs:lnRef idx="0"/>
    <cs:fillRef idx="0"/>
    <cs:effectRef idx="0"/>
    <cs:fontRef idx="minor">
      <a:schemeClr val="dk1">
        <a:lumMod val="65000"/>
        <a:lumOff val="35000"/>
      </a:schemeClr>
    </cs:fontRef>
    <cs:defRPr sz="900"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9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18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media/>
</file>

<file path=ppt/media/image1.png>
</file>

<file path=ppt/media/image10.svg>
</file>

<file path=ppt/media/image11.png>
</file>

<file path=ppt/media/image12.svg>
</file>

<file path=ppt/media/image13.jpeg>
</file>

<file path=ppt/media/image14.jpeg>
</file>

<file path=ppt/media/image15.jpeg>
</file>

<file path=ppt/media/image16.jpeg>
</file>

<file path=ppt/media/image17.png>
</file>

<file path=ppt/media/image18.svg>
</file>

<file path=ppt/media/image19.jpeg>
</file>

<file path=ppt/media/image2.svg>
</file>

<file path=ppt/media/image20.png>
</file>

<file path=ppt/media/image21.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 Id="rId3" Type="http://schemas.openxmlformats.org/officeDocument/2006/relationships/image" Target="../media/image19.jpeg"/><Relationship Id="rId2" Type="http://schemas.openxmlformats.org/officeDocument/2006/relationships/image" Target="../media/image18.svg"/><Relationship Id="rId1" Type="http://schemas.openxmlformats.org/officeDocument/2006/relationships/image" Target="../media/image17.pn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7.xml"/><Relationship Id="rId4" Type="http://schemas.openxmlformats.org/officeDocument/2006/relationships/image" Target="../media/image2.svg"/><Relationship Id="rId3" Type="http://schemas.openxmlformats.org/officeDocument/2006/relationships/image" Target="../media/image1.png"/><Relationship Id="rId2" Type="http://schemas.openxmlformats.org/officeDocument/2006/relationships/image" Target="../media/image21.svg"/><Relationship Id="rId1" Type="http://schemas.openxmlformats.org/officeDocument/2006/relationships/image" Target="../media/image20.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7.xml"/><Relationship Id="rId4" Type="http://schemas.openxmlformats.org/officeDocument/2006/relationships/image" Target="../media/image8.svg"/><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7.xml"/><Relationship Id="rId4" Type="http://schemas.openxmlformats.org/officeDocument/2006/relationships/image" Target="../media/image10.svg"/><Relationship Id="rId3" Type="http://schemas.openxmlformats.org/officeDocument/2006/relationships/image" Target="../media/image9.png"/><Relationship Id="rId2" Type="http://schemas.openxmlformats.org/officeDocument/2006/relationships/image" Target="../media/image2.sv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7.xml"/><Relationship Id="rId7" Type="http://schemas.openxmlformats.org/officeDocument/2006/relationships/image" Target="../media/image13.jpe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svg"/><Relationship Id="rId3" Type="http://schemas.openxmlformats.org/officeDocument/2006/relationships/image" Target="../media/image1.png"/><Relationship Id="rId2" Type="http://schemas.openxmlformats.org/officeDocument/2006/relationships/image" Target="../media/image6.sv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5.jpeg"/><Relationship Id="rId3" Type="http://schemas.openxmlformats.org/officeDocument/2006/relationships/image" Target="../media/image14.jpeg"/><Relationship Id="rId2" Type="http://schemas.openxmlformats.org/officeDocument/2006/relationships/image" Target="../media/image8.sv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8.svg"/><Relationship Id="rId3" Type="http://schemas.openxmlformats.org/officeDocument/2006/relationships/image" Target="../media/image17.png"/><Relationship Id="rId2" Type="http://schemas.openxmlformats.org/officeDocument/2006/relationships/chart" Target="../charts/chart2.xml"/><Relationship Id="rId1" Type="http://schemas.openxmlformats.org/officeDocument/2006/relationships/chart" Target="../charts/chart1.xml"/></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7.xml"/><Relationship Id="rId4" Type="http://schemas.openxmlformats.org/officeDocument/2006/relationships/image" Target="../media/image6.svg"/><Relationship Id="rId3" Type="http://schemas.openxmlformats.org/officeDocument/2006/relationships/image" Target="../media/image5.png"/><Relationship Id="rId2" Type="http://schemas.openxmlformats.org/officeDocument/2006/relationships/image" Target="../media/image8.sv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7.xml"/><Relationship Id="rId4" Type="http://schemas.openxmlformats.org/officeDocument/2006/relationships/image" Target="../media/image6.svg"/><Relationship Id="rId3" Type="http://schemas.openxmlformats.org/officeDocument/2006/relationships/image" Target="../media/image5.png"/><Relationship Id="rId2" Type="http://schemas.openxmlformats.org/officeDocument/2006/relationships/image" Target="../media/image8.sv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24285"/>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312375" y="3305349"/>
            <a:ext cx="5482998" cy="1423467"/>
          </a:xfrm>
          <a:prstGeom prst="rect">
            <a:avLst/>
          </a:prstGeom>
        </p:spPr>
        <p:txBody>
          <a:bodyPr lIns="0" tIns="0" rIns="0" bIns="0" rtlCol="0" anchor="t">
            <a:spAutoFit/>
          </a:bodyPr>
          <a:lstStyle/>
          <a:p>
            <a:pPr algn="ctr">
              <a:lnSpc>
                <a:spcPts val="11060"/>
              </a:lnSpc>
            </a:pPr>
            <a:r>
              <a:rPr lang="en-US" sz="10535" spc="-105" dirty="0">
                <a:solidFill>
                  <a:srgbClr val="FFFFFF"/>
                </a:solidFill>
                <a:latin typeface="Graphik Regular" panose="020B0503030202060203" pitchFamily="34" charset="0"/>
              </a:rPr>
              <a:t>[Title]</a:t>
            </a:r>
            <a:endParaRPr lang="en-US" sz="10535" spc="-105" dirty="0">
              <a:solidFill>
                <a:srgbClr val="FFFFFF"/>
              </a:solidFill>
              <a:latin typeface="Graphik Regular" panose="020B0503030202060203"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3"/>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Graphik Regular" panose="020B0503030202060203" pitchFamily="34" charset="0"/>
              </a:rPr>
              <a:t>Summary</a:t>
            </a:r>
            <a:endParaRPr lang="en-US" sz="8000" spc="-80" dirty="0">
              <a:solidFill>
                <a:srgbClr val="000000"/>
              </a:solidFill>
              <a:latin typeface="Graphik Regular" panose="020B0503030202060203" pitchFamily="34" charset="0"/>
            </a:endParaRP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4">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4">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4">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4">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4">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4">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4">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4">
              <a:alphaModFix amt="8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0"/>
              <a:ext cx="2891870" cy="2689439"/>
            </a:xfrm>
            <a:prstGeom prst="rect">
              <a:avLst/>
            </a:prstGeom>
          </p:spPr>
        </p:pic>
      </p:grpSp>
      <p:grpSp>
        <p:nvGrpSpPr>
          <p:cNvPr id="20" name="Group 11"/>
          <p:cNvGrpSpPr/>
          <p:nvPr/>
        </p:nvGrpSpPr>
        <p:grpSpPr>
          <a:xfrm>
            <a:off x="11581833" y="1580430"/>
            <a:ext cx="5677467" cy="867617"/>
            <a:chOff x="0" y="-47625"/>
            <a:chExt cx="7569956" cy="1156823"/>
          </a:xfrm>
        </p:grpSpPr>
        <p:sp>
          <p:nvSpPr>
            <p:cNvPr id="21" name="TextBox 12"/>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2" name="TextBox 13"/>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grpSp>
        <p:nvGrpSpPr>
          <p:cNvPr id="23" name="Group 14"/>
          <p:cNvGrpSpPr/>
          <p:nvPr/>
        </p:nvGrpSpPr>
        <p:grpSpPr>
          <a:xfrm>
            <a:off x="11581833" y="6964868"/>
            <a:ext cx="5677467" cy="867617"/>
            <a:chOff x="0" y="-47625"/>
            <a:chExt cx="7569956" cy="1156823"/>
          </a:xfrm>
        </p:grpSpPr>
        <p:sp>
          <p:nvSpPr>
            <p:cNvPr id="24" name="TextBox 15"/>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
        <p:nvSpPr>
          <p:cNvPr id="17" name="Text Box 16"/>
          <p:cNvSpPr txBox="1"/>
          <p:nvPr/>
        </p:nvSpPr>
        <p:spPr>
          <a:xfrm>
            <a:off x="10972800" y="419100"/>
            <a:ext cx="7095490" cy="8179435"/>
          </a:xfrm>
          <a:prstGeom prst="rect">
            <a:avLst/>
          </a:prstGeom>
          <a:noFill/>
        </p:spPr>
        <p:txBody>
          <a:bodyPr wrap="square" rtlCol="0" anchor="t">
            <a:noAutofit/>
          </a:bodyPr>
          <a:p>
            <a:endParaRPr lang="en-US" sz="2800" b="1"/>
          </a:p>
          <a:p>
            <a:endParaRPr lang="en-US" sz="2800" b="1"/>
          </a:p>
          <a:p>
            <a:endParaRPr lang="en-US" sz="2800" b="1"/>
          </a:p>
          <a:p>
            <a:r>
              <a:rPr lang="en-US" sz="2800" b="1"/>
              <a:t>Imagine a social media platform, Social Buzz, founded in 2010, growing rapidly towards an IPO. But, it's struggling to manage its vast amounts of unstructured data. That's where Accenture comes in, led by Managing Director Mae Mulligan, to help Social Buzz navigate this challenge over a three-month project. The mission: audit big data practices, analyze sample data, and stress test technology. And the surprising insight? "Culture" emerges as the most popular content category, revealing potential areas for strategic focus. The goal? Deliver comprehensive recommendations for data management and IPO readiness, showcasing Accenture's expertise to Social Buzz.</a:t>
            </a:r>
            <a:endParaRPr lang="en-US" sz="2800"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12292"/>
          </a:xfrm>
          <a:prstGeom prst="rect">
            <a:avLst/>
          </a:prstGeom>
        </p:spPr>
        <p:txBody>
          <a:bodyPr lIns="0" tIns="0" rIns="0" bIns="0" rtlCol="0" anchor="t">
            <a:spAutoFit/>
          </a:bodyPr>
          <a:lstStyle/>
          <a:p>
            <a:pPr>
              <a:lnSpc>
                <a:spcPts val="3640"/>
              </a:lnSpc>
            </a:pPr>
            <a:r>
              <a:rPr lang="en-US" sz="2600" spc="-26" dirty="0">
                <a:solidFill>
                  <a:srgbClr val="FFFFFF"/>
                </a:solidFill>
                <a:latin typeface="Graphik Regular" panose="020B0503030202060203" pitchFamily="34" charset="0"/>
              </a:rPr>
              <a:t>ANY QUESTIONS?</a:t>
            </a:r>
            <a:endParaRPr lang="en-US" sz="2600" spc="-26" dirty="0">
              <a:solidFill>
                <a:srgbClr val="FFFFFF"/>
              </a:solidFill>
              <a:latin typeface="Graphik Regular" panose="020B0503030202060203" pitchFamily="34" charset="0"/>
            </a:endParaRP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Thank you!</a:t>
            </a:r>
            <a:endParaRPr lang="en-US" sz="8000" spc="-80" dirty="0">
              <a:solidFill>
                <a:srgbClr val="FFFFFF"/>
              </a:solidFill>
              <a:latin typeface="Graphik Regular" panose="020B0503030202060203" pitchFamily="34" charset="0"/>
            </a:endParaRP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7522445"/>
            <a:chOff x="0" y="0"/>
            <a:chExt cx="11564591" cy="10029926"/>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Today's agenda</a:t>
              </a:r>
              <a:endParaRPr lang="en-US" sz="8000" spc="-80" dirty="0">
                <a:solidFill>
                  <a:srgbClr val="000000"/>
                </a:solidFill>
                <a:latin typeface="Graphik Regular" panose="020B0503030202060203" pitchFamily="34" charset="0"/>
              </a:endParaRPr>
            </a:p>
          </p:txBody>
        </p:sp>
        <p:sp>
          <p:nvSpPr>
            <p:cNvPr id="4" name="TextBox 4"/>
            <p:cNvSpPr txBox="1"/>
            <p:nvPr/>
          </p:nvSpPr>
          <p:spPr>
            <a:xfrm>
              <a:off x="0" y="2298167"/>
              <a:ext cx="11564591" cy="7731759"/>
            </a:xfrm>
            <a:prstGeom prst="rect">
              <a:avLst/>
            </a:prstGeom>
          </p:spPr>
          <p:txBody>
            <a:bodyPr lIns="0" tIns="0" rIns="0" bIns="0" rtlCol="0" anchor="t">
              <a:spAutoFit/>
            </a:bodyPr>
            <a:lstStyle/>
            <a:p>
              <a:pPr marL="342900" indent="-342900">
                <a:lnSpc>
                  <a:spcPts val="2660"/>
                </a:lnSpc>
                <a:buFont typeface="Arial" panose="020B0604020202020204" pitchFamily="34" charset="0"/>
                <a:buChar char="•"/>
              </a:pPr>
              <a:r>
                <a:rPr lang="en-US" sz="1900" b="1" spc="-19" dirty="0">
                  <a:solidFill>
                    <a:srgbClr val="000000"/>
                  </a:solidFill>
                  <a:latin typeface="Graphik Regular" panose="020B0503030202060203" pitchFamily="34" charset="0"/>
                </a:rPr>
                <a:t>Assist Social Buzz in preparing for an IPO, managing large-scale data, and learning best data practices.</a:t>
              </a:r>
              <a:endParaRPr lang="en-US" sz="1900" b="1" spc="-19" dirty="0">
                <a:solidFill>
                  <a:srgbClr val="000000"/>
                </a:solidFill>
                <a:latin typeface="Graphik Regular" panose="020B0503030202060203" pitchFamily="34" charset="0"/>
              </a:endParaRPr>
            </a:p>
            <a:p>
              <a:pPr marL="342900" indent="-342900">
                <a:lnSpc>
                  <a:spcPts val="2660"/>
                </a:lnSpc>
                <a:buFont typeface="Arial" panose="020B0604020202020204" pitchFamily="34" charset="0"/>
                <a:buChar char="•"/>
              </a:pPr>
              <a:r>
                <a:rPr lang="en-US" sz="1900" b="1" spc="-19" dirty="0">
                  <a:solidFill>
                    <a:srgbClr val="000000"/>
                  </a:solidFill>
                  <a:latin typeface="Graphik Regular" panose="020B0503030202060203" pitchFamily="34" charset="0"/>
                </a:rPr>
                <a:t>Rapid growth has led to challenges in data management and preparation for an IPO</a:t>
              </a:r>
              <a:endParaRPr lang="en-US" sz="1900" b="1" spc="-19" dirty="0">
                <a:solidFill>
                  <a:srgbClr val="000000"/>
                </a:solidFill>
                <a:latin typeface="Graphik Regular" panose="020B0503030202060203" pitchFamily="34" charset="0"/>
              </a:endParaRPr>
            </a:p>
            <a:p>
              <a:pPr marL="342900" indent="-342900">
                <a:lnSpc>
                  <a:spcPts val="2660"/>
                </a:lnSpc>
                <a:buFont typeface="Arial" panose="020B0604020202020204" pitchFamily="34" charset="0"/>
                <a:buChar char="•"/>
              </a:pPr>
              <a:r>
                <a:rPr lang="en-US" sz="1900" b="1" spc="-19" dirty="0">
                  <a:solidFill>
                    <a:srgbClr val="000000"/>
                  </a:solidFill>
                  <a:latin typeface="Graphik Regular" panose="020B0503030202060203" pitchFamily="34" charset="0"/>
                </a:rPr>
                <a:t>Diverse Accenture experts led by Managing Director Mae Mulligan.</a:t>
              </a:r>
              <a:endParaRPr lang="en-US" sz="1900" b="1" spc="-19" dirty="0">
                <a:solidFill>
                  <a:srgbClr val="000000"/>
                </a:solidFill>
                <a:latin typeface="Graphik Regular" panose="020B0503030202060203" pitchFamily="34" charset="0"/>
              </a:endParaRPr>
            </a:p>
            <a:p>
              <a:pPr marL="342900" indent="-342900">
                <a:lnSpc>
                  <a:spcPts val="2660"/>
                </a:lnSpc>
                <a:buFont typeface="Arial" panose="020B0604020202020204" pitchFamily="34" charset="0"/>
                <a:buChar char="•"/>
              </a:pPr>
              <a:r>
                <a:rPr lang="en-US" sz="1900" b="1" spc="-19" dirty="0">
                  <a:solidFill>
                    <a:srgbClr val="000000"/>
                  </a:solidFill>
                  <a:latin typeface="Graphik Regular" panose="020B0503030202060203" pitchFamily="34" charset="0"/>
                </a:rPr>
                <a:t>Audit current big data practices, extract and analyze sample data, provide recommendations, and share best practices.</a:t>
              </a:r>
              <a:endParaRPr lang="en-US" sz="1900" b="1" spc="-19" dirty="0">
                <a:solidFill>
                  <a:srgbClr val="000000"/>
                </a:solidFill>
                <a:latin typeface="Graphik Regular" panose="020B0503030202060203" pitchFamily="34" charset="0"/>
              </a:endParaRPr>
            </a:p>
            <a:p>
              <a:pPr marL="342900" indent="-342900">
                <a:lnSpc>
                  <a:spcPts val="2660"/>
                </a:lnSpc>
                <a:buFont typeface="Arial" panose="020B0604020202020204" pitchFamily="34" charset="0"/>
                <a:buChar char="•"/>
              </a:pPr>
              <a:r>
                <a:rPr lang="en-US" sz="1900" b="1" spc="-19" dirty="0">
                  <a:solidFill>
                    <a:srgbClr val="000000"/>
                  </a:solidFill>
                  <a:latin typeface="Graphik Regular" panose="020B0503030202060203" pitchFamily="34" charset="0"/>
                </a:rPr>
                <a:t>Identify top 5 content categories by popularity, stress test technology, and gather IPO best practice stories.</a:t>
              </a:r>
              <a:endParaRPr lang="en-US" sz="1900" b="1" spc="-19" dirty="0">
                <a:solidFill>
                  <a:srgbClr val="000000"/>
                </a:solidFill>
                <a:latin typeface="Graphik Regular" panose="020B0503030202060203" pitchFamily="34" charset="0"/>
              </a:endParaRPr>
            </a:p>
            <a:p>
              <a:pPr marL="342900" indent="-342900">
                <a:lnSpc>
                  <a:spcPts val="2660"/>
                </a:lnSpc>
                <a:buFont typeface="Arial" panose="020B0604020202020204" pitchFamily="34" charset="0"/>
                <a:buChar char="•"/>
              </a:pPr>
              <a:r>
                <a:rPr lang="en-US" sz="1900" b="1" spc="-19" dirty="0">
                  <a:solidFill>
                    <a:srgbClr val="000000"/>
                  </a:solidFill>
                  <a:latin typeface="Graphik Regular" panose="020B0503030202060203" pitchFamily="34" charset="0"/>
                </a:rPr>
                <a:t>Deliver a comprehensive strategy for data management and IPO readiness to prove Accenture's value to Social Buzz.</a:t>
              </a:r>
              <a:endParaRPr lang="en-US" sz="1900" b="1" spc="-19" dirty="0">
                <a:solidFill>
                  <a:srgbClr val="000000"/>
                </a:solidFill>
                <a:latin typeface="Graphik Regular" panose="020B0503030202060203" pitchFamily="34" charset="0"/>
              </a:endParaRPr>
            </a:p>
            <a:p>
              <a:pPr>
                <a:lnSpc>
                  <a:spcPts val="2660"/>
                </a:lnSpc>
              </a:pPr>
              <a:endParaRPr lang="en-US" sz="1900" spc="-19" dirty="0">
                <a:solidFill>
                  <a:srgbClr val="000000"/>
                </a:solidFill>
                <a:latin typeface="Graphik Regular" panose="020B0503030202060203" pitchFamily="34" charset="0"/>
              </a:endParaRPr>
            </a:p>
            <a:p>
              <a:pPr>
                <a:lnSpc>
                  <a:spcPts val="2660"/>
                </a:lnSpc>
              </a:pPr>
              <a:endParaRPr lang="en-US" sz="1900" spc="-19" dirty="0">
                <a:solidFill>
                  <a:srgbClr val="000000"/>
                </a:solidFill>
                <a:latin typeface="Graphik Regular" panose="020B0503030202060203" pitchFamily="34" charset="0"/>
              </a:endParaRPr>
            </a:p>
            <a:p>
              <a:pPr>
                <a:lnSpc>
                  <a:spcPts val="2660"/>
                </a:lnSpc>
              </a:pPr>
              <a:endParaRPr lang="en-US" sz="1900" spc="-19" dirty="0">
                <a:solidFill>
                  <a:srgbClr val="000000"/>
                </a:solidFill>
                <a:latin typeface="Graphik Regular" panose="020B0503030202060203" pitchFamily="34" charset="0"/>
              </a:endParaRPr>
            </a:p>
            <a:p>
              <a:pPr>
                <a:lnSpc>
                  <a:spcPts val="2660"/>
                </a:lnSpc>
              </a:pPr>
              <a:endParaRPr lang="en-US" sz="1900" spc="-19" dirty="0">
                <a:solidFill>
                  <a:srgbClr val="000000"/>
                </a:solidFill>
                <a:latin typeface="Graphik Regular" panose="020B0503030202060203" pitchFamily="34" charset="0"/>
              </a:endParaRPr>
            </a:p>
            <a:p>
              <a:pPr>
                <a:lnSpc>
                  <a:spcPts val="2660"/>
                </a:lnSpc>
              </a:pPr>
              <a:endParaRPr lang="en-US" sz="1900" spc="-19" dirty="0">
                <a:solidFill>
                  <a:srgbClr val="000000"/>
                </a:solidFill>
                <a:latin typeface="Graphik Regular" panose="020B0503030202060203" pitchFamily="34" charset="0"/>
              </a:endParaRPr>
            </a:p>
            <a:p>
              <a:pPr>
                <a:lnSpc>
                  <a:spcPts val="2660"/>
                </a:lnSpc>
              </a:pPr>
              <a:endParaRPr lang="en-US" sz="1900" spc="-19" dirty="0">
                <a:solidFill>
                  <a:srgbClr val="000000"/>
                </a:solidFill>
                <a:latin typeface="Graphik Regular" panose="020B0503030202060203" pitchFamily="34" charset="0"/>
              </a:endParaRP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9467626"/>
              <a:ext cx="2891870" cy="2689439"/>
            </a:xfrm>
            <a:prstGeom prst="rect">
              <a:avLst/>
            </a:prstGeom>
          </p:spPr>
        </p:pic>
      </p:grpSp>
      <p:sp>
        <p:nvSpPr>
          <p:cNvPr id="31" name="AutoShape 31"/>
          <p:cNvSpPr/>
          <p:nvPr/>
        </p:nvSpPr>
        <p:spPr>
          <a:xfrm>
            <a:off x="5029446" y="2095754"/>
            <a:ext cx="11342283" cy="6275832"/>
          </a:xfrm>
          <a:prstGeom prst="rect">
            <a:avLst/>
          </a:prstGeom>
          <a:solidFill>
            <a:schemeClr val="bg1"/>
          </a:solidFill>
        </p:spPr>
      </p:sp>
      <p:pic>
        <p:nvPicPr>
          <p:cNvPr id="32" name="Picture 3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10799999">
            <a:off x="1983048" y="1909668"/>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Graphik Regular" panose="020B0503030202060203" pitchFamily="34" charset="0"/>
              </a:rPr>
              <a:t>Project Recap</a:t>
            </a:r>
            <a:endParaRPr lang="en-US" sz="8000" spc="-80" dirty="0">
              <a:solidFill>
                <a:srgbClr val="FFFFFF"/>
              </a:solidFill>
              <a:latin typeface="Graphik Regular" panose="020B0503030202060203" pitchFamily="34" charset="0"/>
            </a:endParaRPr>
          </a:p>
        </p:txBody>
      </p:sp>
      <p:sp>
        <p:nvSpPr>
          <p:cNvPr id="34" name="Text Box 33"/>
          <p:cNvSpPr txBox="1"/>
          <p:nvPr/>
        </p:nvSpPr>
        <p:spPr>
          <a:xfrm>
            <a:off x="8839200" y="2951480"/>
            <a:ext cx="6837680" cy="4246245"/>
          </a:xfrm>
          <a:prstGeom prst="rect">
            <a:avLst/>
          </a:prstGeom>
          <a:noFill/>
        </p:spPr>
        <p:txBody>
          <a:bodyPr wrap="square" rtlCol="0">
            <a:spAutoFit/>
          </a:bodyPr>
          <a:p>
            <a:pPr marL="285750" indent="-285750" algn="just">
              <a:lnSpc>
                <a:spcPct val="150000"/>
              </a:lnSpc>
              <a:spcBef>
                <a:spcPts val="0"/>
              </a:spcBef>
              <a:spcAft>
                <a:spcPts val="0"/>
              </a:spcAft>
              <a:buFont typeface="Arial" panose="020B0604020202020204" pitchFamily="34" charset="0"/>
              <a:buChar char="•"/>
            </a:pPr>
            <a:r>
              <a:rPr lang="en-US" b="1"/>
              <a:t>Client Objective: Prepare Social Buzz for a successful IPO and enhance their data management practices.</a:t>
            </a:r>
            <a:endParaRPr lang="en-US" b="1"/>
          </a:p>
          <a:p>
            <a:pPr marL="285750" indent="-285750" algn="just">
              <a:lnSpc>
                <a:spcPct val="150000"/>
              </a:lnSpc>
              <a:spcBef>
                <a:spcPts val="0"/>
              </a:spcBef>
              <a:spcAft>
                <a:spcPts val="0"/>
              </a:spcAft>
              <a:buFont typeface="Arial" panose="020B0604020202020204" pitchFamily="34" charset="0"/>
              <a:buChar char="•"/>
            </a:pPr>
            <a:r>
              <a:rPr lang="en-US" b="1"/>
              <a:t>Client Challenges: Managing large-scale unstructured data due to rapid growth and a lack of resources for scaling.</a:t>
            </a:r>
            <a:endParaRPr lang="en-US" b="1"/>
          </a:p>
          <a:p>
            <a:pPr marL="285750" indent="-285750" algn="just">
              <a:lnSpc>
                <a:spcPct val="150000"/>
              </a:lnSpc>
              <a:spcBef>
                <a:spcPts val="0"/>
              </a:spcBef>
              <a:spcAft>
                <a:spcPts val="0"/>
              </a:spcAft>
              <a:buFont typeface="Arial" panose="020B0604020202020204" pitchFamily="34" charset="0"/>
              <a:buChar char="•"/>
            </a:pPr>
            <a:r>
              <a:rPr lang="en-US" b="1"/>
              <a:t>Accenture's Role: Provide expertise in big data management, IPO preparation, and best practices through a 3-month initial project.</a:t>
            </a:r>
            <a:endParaRPr lang="en-US" b="1"/>
          </a:p>
          <a:p>
            <a:pPr marL="285750" indent="-285750" algn="just">
              <a:lnSpc>
                <a:spcPct val="150000"/>
              </a:lnSpc>
              <a:spcBef>
                <a:spcPts val="0"/>
              </a:spcBef>
              <a:spcAft>
                <a:spcPts val="0"/>
              </a:spcAft>
              <a:buFont typeface="Arial" panose="020B0604020202020204" pitchFamily="34" charset="0"/>
              <a:buChar char="•"/>
            </a:pPr>
            <a:r>
              <a:rPr lang="en-US" b="1"/>
              <a:t>Key Deliverables: Audit of big data practices, recommendations for IPO, analysis of content categories, and stress testing of technology.</a:t>
            </a:r>
            <a:endParaRPr lang="en-US" b="1"/>
          </a:p>
          <a:p>
            <a:pPr marL="285750" indent="-285750" algn="just">
              <a:lnSpc>
                <a:spcPct val="150000"/>
              </a:lnSpc>
              <a:spcBef>
                <a:spcPts val="0"/>
              </a:spcBef>
              <a:spcAft>
                <a:spcPts val="0"/>
              </a:spcAft>
              <a:buFont typeface="Arial" panose="020B0604020202020204" pitchFamily="34" charset="0"/>
              <a:buChar char="•"/>
            </a:pPr>
            <a:r>
              <a:rPr lang="en-US" b="1"/>
              <a:t>Outcome Goal: Establish Accenture as the go-to advisory firm for Social Buzz by demonstrating value and effectiveness.</a:t>
            </a:r>
            <a:endParaRPr lang="en-US"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b="321"/>
            <a:stretch>
              <a:fillRect/>
            </a:stretch>
          </p:blipFill>
          <p:spPr>
            <a:xfrm>
              <a:off x="0" y="0"/>
              <a:ext cx="4083272" cy="4091977"/>
            </a:xfrm>
            <a:prstGeom prst="rect">
              <a:avLst/>
            </a:prstGeom>
          </p:spPr>
        </p:pic>
      </p:grpSp>
      <p:sp>
        <p:nvSpPr>
          <p:cNvPr id="6" name="AutoShape 6"/>
          <p:cNvSpPr/>
          <p:nvPr/>
        </p:nvSpPr>
        <p:spPr>
          <a:xfrm>
            <a:off x="0" y="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609600" y="239395"/>
            <a:ext cx="942340" cy="9791700"/>
            <a:chOff x="0" y="0"/>
            <a:chExt cx="3005065" cy="12632924"/>
          </a:xfrm>
        </p:grpSpPr>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7"/>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Graphik Regular" panose="020B0503030202060203" pitchFamily="34" charset="0"/>
              </a:rPr>
              <a:t>Problem</a:t>
            </a:r>
            <a:endParaRPr lang="en-US" sz="8000" spc="-80" dirty="0">
              <a:solidFill>
                <a:srgbClr val="FFFFFF"/>
              </a:solidFill>
              <a:latin typeface="Graphik Regular" panose="020B0503030202060203" pitchFamily="34" charset="0"/>
            </a:endParaRPr>
          </a:p>
        </p:txBody>
      </p:sp>
      <p:sp>
        <p:nvSpPr>
          <p:cNvPr id="22" name="Text Box 21"/>
          <p:cNvSpPr txBox="1"/>
          <p:nvPr/>
        </p:nvSpPr>
        <p:spPr>
          <a:xfrm>
            <a:off x="908050" y="4972050"/>
            <a:ext cx="8388350" cy="6323965"/>
          </a:xfrm>
          <a:prstGeom prst="rect">
            <a:avLst/>
          </a:prstGeom>
          <a:noFill/>
        </p:spPr>
        <p:txBody>
          <a:bodyPr wrap="square" rtlCol="0">
            <a:spAutoFit/>
          </a:bodyPr>
          <a:p>
            <a:pPr marL="285750" indent="-285750">
              <a:lnSpc>
                <a:spcPct val="150000"/>
              </a:lnSpc>
              <a:buFont typeface="Arial" panose="020B0604020202020204" pitchFamily="34" charset="0"/>
              <a:buChar char="•"/>
            </a:pPr>
            <a:r>
              <a:rPr lang="en-US" b="1">
                <a:solidFill>
                  <a:schemeClr val="bg2"/>
                </a:solidFill>
              </a:rPr>
              <a:t>IPO Preparation: Social Buzz needs guidance to ensure a smooth and successful IPO by the end of next year.</a:t>
            </a:r>
            <a:endParaRPr lang="en-US" b="1">
              <a:solidFill>
                <a:schemeClr val="bg2"/>
              </a:solidFill>
            </a:endParaRPr>
          </a:p>
          <a:p>
            <a:pPr marL="285750" indent="-285750">
              <a:lnSpc>
                <a:spcPct val="150000"/>
              </a:lnSpc>
              <a:buFont typeface="Arial" panose="020B0604020202020204" pitchFamily="34" charset="0"/>
              <a:buChar char="•"/>
            </a:pPr>
            <a:r>
              <a:rPr lang="en-US" b="1">
                <a:solidFill>
                  <a:schemeClr val="bg2"/>
                </a:solidFill>
              </a:rPr>
              <a:t>Resource Limitations: The company lacks sufficient internal resources to manage their rapid growth and scale effectively.</a:t>
            </a:r>
            <a:endParaRPr lang="en-US" b="1">
              <a:solidFill>
                <a:schemeClr val="bg2"/>
              </a:solidFill>
            </a:endParaRPr>
          </a:p>
          <a:p>
            <a:pPr marL="285750" indent="-285750">
              <a:lnSpc>
                <a:spcPct val="150000"/>
              </a:lnSpc>
              <a:buFont typeface="Arial" panose="020B0604020202020204" pitchFamily="34" charset="0"/>
              <a:buChar char="•"/>
            </a:pPr>
            <a:r>
              <a:rPr lang="en-US" b="1">
                <a:solidFill>
                  <a:schemeClr val="bg2"/>
                </a:solidFill>
              </a:rPr>
              <a:t>Data Management: Handling an enormous and highly unstructured data volume requires sophisticated and costly technology.</a:t>
            </a:r>
            <a:endParaRPr lang="en-US" b="1">
              <a:solidFill>
                <a:schemeClr val="bg2"/>
              </a:solidFill>
            </a:endParaRPr>
          </a:p>
          <a:p>
            <a:pPr marL="285750" indent="-285750">
              <a:lnSpc>
                <a:spcPct val="150000"/>
              </a:lnSpc>
              <a:buFont typeface="Arial" panose="020B0604020202020204" pitchFamily="34" charset="0"/>
              <a:buChar char="•"/>
            </a:pPr>
            <a:r>
              <a:rPr lang="en-US" b="1">
                <a:solidFill>
                  <a:schemeClr val="bg2"/>
                </a:solidFill>
              </a:rPr>
              <a:t>Technology Expertise: They need expert advice on best practices for managing big data from a large, experienced corporation.</a:t>
            </a:r>
            <a:endParaRPr lang="en-US" b="1">
              <a:solidFill>
                <a:schemeClr val="bg2"/>
              </a:solidFill>
            </a:endParaRPr>
          </a:p>
          <a:p>
            <a:pPr marL="285750" indent="-285750">
              <a:lnSpc>
                <a:spcPct val="150000"/>
              </a:lnSpc>
              <a:buFont typeface="Arial" panose="020B0604020202020204" pitchFamily="34" charset="0"/>
              <a:buChar char="•"/>
            </a:pPr>
            <a:r>
              <a:rPr lang="en-US" b="1">
                <a:solidFill>
                  <a:schemeClr val="bg2"/>
                </a:solidFill>
              </a:rPr>
              <a:t>Operational Overload: The technical staff is overwhelmed with maintaining complex technology, necessitating external support.</a:t>
            </a:r>
            <a:endParaRPr lang="en-US" b="1">
              <a:solidFill>
                <a:schemeClr val="bg2"/>
              </a:solidFill>
            </a:endParaRPr>
          </a:p>
          <a:p>
            <a:pPr marL="285750" indent="-285750">
              <a:lnSpc>
                <a:spcPct val="150000"/>
              </a:lnSpc>
              <a:buFont typeface="Arial" panose="020B0604020202020204" pitchFamily="34" charset="0"/>
              <a:buChar char="•"/>
            </a:pPr>
            <a:endParaRPr lang="en-US" b="1">
              <a:solidFill>
                <a:schemeClr val="bg2"/>
              </a:solidFill>
            </a:endParaRPr>
          </a:p>
          <a:p>
            <a:pPr marL="285750" indent="-285750">
              <a:lnSpc>
                <a:spcPct val="150000"/>
              </a:lnSpc>
              <a:buFont typeface="Arial" panose="020B0604020202020204" pitchFamily="34" charset="0"/>
              <a:buChar char="•"/>
            </a:pPr>
            <a:endParaRPr lang="en-US" b="1">
              <a:solidFill>
                <a:schemeClr val="bg2"/>
              </a:solidFill>
            </a:endParaRPr>
          </a:p>
          <a:p>
            <a:pPr marL="285750" indent="-285750">
              <a:lnSpc>
                <a:spcPct val="150000"/>
              </a:lnSpc>
              <a:buFont typeface="Arial" panose="020B0604020202020204" pitchFamily="34" charset="0"/>
              <a:buChar char="•"/>
            </a:pPr>
            <a:endParaRPr lang="en-US" b="1">
              <a:solidFill>
                <a:schemeClr val="bg2"/>
              </a:solidFill>
            </a:endParaRPr>
          </a:p>
          <a:p>
            <a:pPr marL="285750" indent="-285750">
              <a:lnSpc>
                <a:spcPct val="150000"/>
              </a:lnSpc>
              <a:buFont typeface="Arial" panose="020B0604020202020204" pitchFamily="34" charset="0"/>
              <a:buChar char="•"/>
            </a:pPr>
            <a:endParaRPr lang="en-US" b="1">
              <a:solidFill>
                <a:schemeClr val="bg2"/>
              </a:solidFill>
            </a:endParaRPr>
          </a:p>
          <a:p>
            <a:pPr marL="285750" indent="-285750">
              <a:lnSpc>
                <a:spcPct val="150000"/>
              </a:lnSpc>
              <a:buFont typeface="Arial" panose="020B0604020202020204" pitchFamily="34" charset="0"/>
              <a:buChar char="•"/>
            </a:pPr>
            <a:endParaRPr lang="en-US" b="1">
              <a:solidFill>
                <a:schemeClr val="bg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419219" y="10287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3"/>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4"/>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8" name="Group 28"/>
          <p:cNvGrpSpPr>
            <a:grpSpLocks noChangeAspect="1"/>
          </p:cNvGrpSpPr>
          <p:nvPr/>
        </p:nvGrpSpPr>
        <p:grpSpPr>
          <a:xfrm>
            <a:off x="11419219" y="6931132"/>
            <a:ext cx="2174041" cy="2165548"/>
            <a:chOff x="0" y="0"/>
            <a:chExt cx="6502400" cy="6477000"/>
          </a:xfrm>
        </p:grpSpPr>
        <p:sp>
          <p:nvSpPr>
            <p:cNvPr id="29" name="Freeform 2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64266" t="1917" r="-22903" b="-93994"/>
              </a:stretch>
            </a:blipFill>
            <a:ln>
              <a:solidFill>
                <a:srgbClr val="00BAFF"/>
              </a:solidFill>
            </a:ln>
          </p:spPr>
          <p:txBody>
            <a:bodyPr/>
            <a:lstStyle/>
            <a:p>
              <a:endParaRPr lang="en-AU" dirty="0"/>
            </a:p>
          </p:txBody>
        </p:sp>
        <p:sp>
          <p:nvSpPr>
            <p:cNvPr id="30" name="Freeform 3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Graphik Regular" panose="020B0503030202060203" pitchFamily="34" charset="0"/>
              </a:rPr>
              <a:t>The Analytics team</a:t>
            </a:r>
            <a:endParaRPr lang="en-US" sz="8000" spc="-80" dirty="0">
              <a:solidFill>
                <a:srgbClr val="000000"/>
              </a:solidFill>
              <a:latin typeface="Graphik Regular" panose="020B0503030202060203" pitchFamily="34" charset="0"/>
            </a:endParaRPr>
          </a:p>
        </p:txBody>
      </p:sp>
      <p:sp>
        <p:nvSpPr>
          <p:cNvPr id="34" name="Text Box 33"/>
          <p:cNvSpPr txBox="1"/>
          <p:nvPr/>
        </p:nvSpPr>
        <p:spPr>
          <a:xfrm>
            <a:off x="14173200" y="4533900"/>
            <a:ext cx="3794125" cy="1568450"/>
          </a:xfrm>
          <a:prstGeom prst="rect">
            <a:avLst/>
          </a:prstGeom>
          <a:noFill/>
        </p:spPr>
        <p:txBody>
          <a:bodyPr wrap="square" rtlCol="0">
            <a:spAutoFit/>
          </a:bodyPr>
          <a:p>
            <a:r>
              <a:rPr lang="en-US" sz="3200" b="1">
                <a:solidFill>
                  <a:schemeClr val="tx2"/>
                </a:solidFill>
              </a:rPr>
              <a:t>Andrew Fleming (Chief Technical Architect)</a:t>
            </a:r>
            <a:endParaRPr lang="en-US" sz="3200" b="1">
              <a:solidFill>
                <a:schemeClr val="tx2"/>
              </a:solidFill>
            </a:endParaRPr>
          </a:p>
        </p:txBody>
      </p:sp>
      <p:sp>
        <p:nvSpPr>
          <p:cNvPr id="36" name="Text Box 35"/>
          <p:cNvSpPr txBox="1"/>
          <p:nvPr/>
        </p:nvSpPr>
        <p:spPr>
          <a:xfrm>
            <a:off x="14097000" y="7658100"/>
            <a:ext cx="9144000" cy="1076325"/>
          </a:xfrm>
          <a:prstGeom prst="rect">
            <a:avLst/>
          </a:prstGeom>
          <a:noFill/>
        </p:spPr>
        <p:txBody>
          <a:bodyPr wrap="square" rtlCol="0" anchor="t">
            <a:spAutoFit/>
          </a:bodyPr>
          <a:p>
            <a:r>
              <a:rPr lang="en-US" sz="3200" b="1">
                <a:solidFill>
                  <a:schemeClr val="tx2"/>
                </a:solidFill>
              </a:rPr>
              <a:t>Marcus Rompton</a:t>
            </a:r>
            <a:endParaRPr lang="en-US" sz="3200" b="1">
              <a:solidFill>
                <a:schemeClr val="tx2"/>
              </a:solidFill>
            </a:endParaRPr>
          </a:p>
          <a:p>
            <a:r>
              <a:rPr lang="en-US" sz="3200" b="1">
                <a:solidFill>
                  <a:schemeClr val="tx2"/>
                </a:solidFill>
              </a:rPr>
              <a:t> (Senior Principle)</a:t>
            </a:r>
            <a:endParaRPr lang="en-US" sz="3200">
              <a:solidFill>
                <a:schemeClr val="tx2"/>
              </a:solidFill>
            </a:endParaRPr>
          </a:p>
        </p:txBody>
      </p:sp>
      <p:sp>
        <p:nvSpPr>
          <p:cNvPr id="38" name="Text Box 37"/>
          <p:cNvSpPr txBox="1"/>
          <p:nvPr/>
        </p:nvSpPr>
        <p:spPr>
          <a:xfrm>
            <a:off x="14151610" y="1557020"/>
            <a:ext cx="3679190" cy="1568450"/>
          </a:xfrm>
          <a:prstGeom prst="rect">
            <a:avLst/>
          </a:prstGeom>
          <a:noFill/>
        </p:spPr>
        <p:txBody>
          <a:bodyPr wrap="square" rtlCol="0">
            <a:spAutoFit/>
          </a:bodyPr>
          <a:p>
            <a:r>
              <a:rPr lang="en-US" sz="3200" b="1">
                <a:solidFill>
                  <a:schemeClr val="tx2"/>
                </a:solidFill>
              </a:rPr>
              <a:t>Sanshiya Rameshkumar (Data Analyst)</a:t>
            </a:r>
            <a:endParaRPr lang="en-US" sz="3200" b="1">
              <a:solidFill>
                <a:schemeClr val="tx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Process</a:t>
            </a:r>
            <a:endParaRPr lang="en-US" sz="8000" spc="-80" dirty="0">
              <a:solidFill>
                <a:srgbClr val="FFFFFF"/>
              </a:solidFill>
              <a:latin typeface="Graphik Regular" panose="020B0503030202060203" pitchFamily="34" charset="0"/>
            </a:endParaRP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0"/>
              </a:lnSpc>
            </a:pPr>
            <a:r>
              <a:rPr lang="en-US" sz="7190" spc="-640" dirty="0">
                <a:solidFill>
                  <a:srgbClr val="FFFFFF"/>
                </a:solidFill>
                <a:latin typeface="Clear Sans Regular Bold" panose="020B0603030202020304"/>
              </a:rPr>
              <a:t>1</a:t>
            </a:r>
            <a:endParaRPr lang="en-US" sz="7190" spc="-640" dirty="0">
              <a:solidFill>
                <a:srgbClr val="FFFFFF"/>
              </a:solidFill>
              <a:latin typeface="Clear Sans Regular Bold" panose="020B0603030202020304"/>
            </a:endParaRP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0"/>
              </a:lnSpc>
            </a:pPr>
            <a:r>
              <a:rPr lang="en-US" sz="7190" spc="-640" dirty="0">
                <a:solidFill>
                  <a:srgbClr val="FFFFFF"/>
                </a:solidFill>
                <a:latin typeface="Clear Sans Regular Bold" panose="020B0603030202020304"/>
              </a:rPr>
              <a:t>2</a:t>
            </a:r>
            <a:endParaRPr lang="en-US" sz="7190" spc="-640" dirty="0">
              <a:solidFill>
                <a:srgbClr val="FFFFFF"/>
              </a:solidFill>
              <a:latin typeface="Clear Sans Regular Bold" panose="020B0603030202020304"/>
            </a:endParaRP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0"/>
              </a:lnSpc>
            </a:pPr>
            <a:r>
              <a:rPr lang="en-US" sz="7190" spc="-640">
                <a:solidFill>
                  <a:srgbClr val="FFFFFF"/>
                </a:solidFill>
                <a:latin typeface="Clear Sans Regular Bold" panose="020B0603030202020304"/>
              </a:rPr>
              <a:t>5</a:t>
            </a:r>
            <a:endParaRPr lang="en-US" sz="7190" spc="-640">
              <a:solidFill>
                <a:srgbClr val="FFFFFF"/>
              </a:solidFill>
              <a:latin typeface="Clear Sans Regular Bold" panose="020B0603030202020304"/>
            </a:endParaRP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0"/>
              </a:lnSpc>
            </a:pPr>
            <a:r>
              <a:rPr lang="en-US" sz="7190" spc="-640" dirty="0">
                <a:solidFill>
                  <a:srgbClr val="FFFFFF"/>
                </a:solidFill>
                <a:latin typeface="Clear Sans Regular Bold" panose="020B0603030202020304"/>
              </a:rPr>
              <a:t>4</a:t>
            </a:r>
            <a:endParaRPr lang="en-US" sz="7190" spc="-640" dirty="0">
              <a:solidFill>
                <a:srgbClr val="FFFFFF"/>
              </a:solidFill>
              <a:latin typeface="Clear Sans Regular Bold" panose="020B0603030202020304"/>
            </a:endParaRP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0"/>
              </a:lnSpc>
            </a:pPr>
            <a:r>
              <a:rPr lang="en-US" sz="7190" spc="-640" dirty="0">
                <a:solidFill>
                  <a:srgbClr val="FFFFFF"/>
                </a:solidFill>
                <a:latin typeface="Clear Sans Regular Bold" panose="020B0603030202020304"/>
              </a:rPr>
              <a:t>3</a:t>
            </a:r>
            <a:endParaRPr lang="en-US" sz="7190" spc="-640" dirty="0">
              <a:solidFill>
                <a:srgbClr val="FFFFFF"/>
              </a:solidFill>
              <a:latin typeface="Clear Sans Regular Bold" panose="020B0603030202020304"/>
            </a:endParaRPr>
          </a:p>
        </p:txBody>
      </p:sp>
      <p:sp>
        <p:nvSpPr>
          <p:cNvPr id="39" name="Text Box 38"/>
          <p:cNvSpPr txBox="1"/>
          <p:nvPr/>
        </p:nvSpPr>
        <p:spPr>
          <a:xfrm>
            <a:off x="3965575" y="1181100"/>
            <a:ext cx="9451340" cy="829945"/>
          </a:xfrm>
          <a:prstGeom prst="rect">
            <a:avLst/>
          </a:prstGeom>
          <a:noFill/>
        </p:spPr>
        <p:txBody>
          <a:bodyPr wrap="square" rtlCol="0">
            <a:spAutoFit/>
          </a:bodyPr>
          <a:p>
            <a:r>
              <a:rPr lang="en-US" sz="4800" b="1">
                <a:solidFill>
                  <a:schemeClr val="bg1"/>
                </a:solidFill>
              </a:rPr>
              <a:t>Understanding client needs</a:t>
            </a:r>
            <a:endParaRPr lang="en-US" sz="4800" b="1">
              <a:solidFill>
                <a:schemeClr val="bg1"/>
              </a:solidFill>
            </a:endParaRPr>
          </a:p>
        </p:txBody>
      </p:sp>
      <p:sp>
        <p:nvSpPr>
          <p:cNvPr id="40" name="Text Box 39"/>
          <p:cNvSpPr txBox="1"/>
          <p:nvPr/>
        </p:nvSpPr>
        <p:spPr>
          <a:xfrm>
            <a:off x="5820410" y="2807970"/>
            <a:ext cx="7278370" cy="829945"/>
          </a:xfrm>
          <a:prstGeom prst="rect">
            <a:avLst/>
          </a:prstGeom>
          <a:ln w="9525" cap="flat" cmpd="sng" algn="ctr">
            <a:solidFill>
              <a:schemeClr val="accent1"/>
            </a:solidFill>
            <a:prstDash val="dash"/>
          </a:ln>
        </p:spPr>
        <p:style>
          <a:lnRef idx="0">
            <a:schemeClr val="accent1"/>
          </a:lnRef>
          <a:fillRef idx="0">
            <a:srgbClr val="FFFFFF"/>
          </a:fillRef>
          <a:effectRef idx="0">
            <a:srgbClr val="FFFFFF"/>
          </a:effectRef>
          <a:fontRef idx="minor">
            <a:schemeClr val="tx1"/>
          </a:fontRef>
        </p:style>
        <p:txBody>
          <a:bodyPr wrap="square" rtlCol="0">
            <a:spAutoFit/>
          </a:bodyPr>
          <a:p>
            <a:r>
              <a:rPr lang="en-US" sz="4800" b="1">
                <a:solidFill>
                  <a:schemeClr val="bg1"/>
                </a:solidFill>
              </a:rPr>
              <a:t>cleaning dataset</a:t>
            </a:r>
            <a:endParaRPr lang="en-US" sz="4800" b="1">
              <a:solidFill>
                <a:schemeClr val="bg1"/>
              </a:solidFill>
            </a:endParaRPr>
          </a:p>
        </p:txBody>
      </p:sp>
      <p:sp>
        <p:nvSpPr>
          <p:cNvPr id="41" name="Text Box 40"/>
          <p:cNvSpPr txBox="1"/>
          <p:nvPr/>
        </p:nvSpPr>
        <p:spPr>
          <a:xfrm>
            <a:off x="7720965" y="4401820"/>
            <a:ext cx="9090025" cy="829945"/>
          </a:xfrm>
          <a:prstGeom prst="rect">
            <a:avLst/>
          </a:prstGeom>
          <a:noFill/>
        </p:spPr>
        <p:txBody>
          <a:bodyPr wrap="square" rtlCol="0">
            <a:spAutoFit/>
          </a:bodyPr>
          <a:p>
            <a:r>
              <a:rPr lang="en-US" sz="4800" b="1">
                <a:solidFill>
                  <a:schemeClr val="bg1"/>
                </a:solidFill>
              </a:rPr>
              <a:t>Merging columns and sum</a:t>
            </a:r>
            <a:endParaRPr lang="en-US" sz="4800" b="1">
              <a:solidFill>
                <a:schemeClr val="bg1"/>
              </a:solidFill>
            </a:endParaRPr>
          </a:p>
        </p:txBody>
      </p:sp>
      <p:sp>
        <p:nvSpPr>
          <p:cNvPr id="42" name="Text Box 41"/>
          <p:cNvSpPr txBox="1"/>
          <p:nvPr/>
        </p:nvSpPr>
        <p:spPr>
          <a:xfrm>
            <a:off x="9448800" y="6067425"/>
            <a:ext cx="8455660" cy="829945"/>
          </a:xfrm>
          <a:prstGeom prst="rect">
            <a:avLst/>
          </a:prstGeom>
          <a:noFill/>
        </p:spPr>
        <p:txBody>
          <a:bodyPr wrap="square" rtlCol="0">
            <a:spAutoFit/>
          </a:bodyPr>
          <a:p>
            <a:r>
              <a:rPr lang="en-US" sz="4800" b="1">
                <a:solidFill>
                  <a:schemeClr val="bg1"/>
                </a:solidFill>
              </a:rPr>
              <a:t>Finding top 5 categories</a:t>
            </a:r>
            <a:endParaRPr lang="en-US" sz="4800" b="1">
              <a:solidFill>
                <a:schemeClr val="bg1"/>
              </a:solidFill>
            </a:endParaRPr>
          </a:p>
        </p:txBody>
      </p:sp>
      <p:sp>
        <p:nvSpPr>
          <p:cNvPr id="43" name="Text Box 42"/>
          <p:cNvSpPr txBox="1"/>
          <p:nvPr/>
        </p:nvSpPr>
        <p:spPr>
          <a:xfrm>
            <a:off x="11546205" y="7962900"/>
            <a:ext cx="4836795" cy="829945"/>
          </a:xfrm>
          <a:prstGeom prst="rect">
            <a:avLst/>
          </a:prstGeom>
          <a:noFill/>
        </p:spPr>
        <p:txBody>
          <a:bodyPr wrap="square" rtlCol="0">
            <a:spAutoFit/>
          </a:bodyPr>
          <a:p>
            <a:r>
              <a:rPr lang="en-US" sz="4800" b="1">
                <a:solidFill>
                  <a:schemeClr val="bg1"/>
                </a:solidFill>
              </a:rPr>
              <a:t>Story Telling</a:t>
            </a:r>
            <a:endParaRPr lang="en-US" sz="4800" b="1">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Insights</a:t>
            </a:r>
            <a:endParaRPr lang="en-US" sz="8000" spc="-80" dirty="0">
              <a:solidFill>
                <a:srgbClr val="000000"/>
              </a:solidFill>
              <a:latin typeface="Graphik Regular" panose="020B0503030202060203" pitchFamily="34" charset="0"/>
            </a:endParaRPr>
          </a:p>
        </p:txBody>
      </p:sp>
      <p:grpSp>
        <p:nvGrpSpPr>
          <p:cNvPr id="4" name="Group 4"/>
          <p:cNvGrpSpPr/>
          <p:nvPr/>
        </p:nvGrpSpPr>
        <p:grpSpPr>
          <a:xfrm>
            <a:off x="792480" y="9070340"/>
            <a:ext cx="16977995" cy="757555"/>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graphicFrame>
        <p:nvGraphicFramePr>
          <p:cNvPr id="16" name="Chart 15"/>
          <p:cNvGraphicFramePr/>
          <p:nvPr/>
        </p:nvGraphicFramePr>
        <p:xfrm>
          <a:off x="9372600" y="2287905"/>
          <a:ext cx="7697470" cy="392938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8" name="Chart 17"/>
          <p:cNvGraphicFramePr/>
          <p:nvPr/>
        </p:nvGraphicFramePr>
        <p:xfrm>
          <a:off x="1263650" y="2341880"/>
          <a:ext cx="6973570" cy="3691890"/>
        </p:xfrm>
        <a:graphic>
          <a:graphicData uri="http://schemas.openxmlformats.org/drawingml/2006/chart">
            <c:chart xmlns:c="http://schemas.openxmlformats.org/drawingml/2006/chart" xmlns:r="http://schemas.openxmlformats.org/officeDocument/2006/relationships" r:id="rId2"/>
          </a:graphicData>
        </a:graphic>
      </p:graphicFrame>
      <p:sp>
        <p:nvSpPr>
          <p:cNvPr id="19" name="Text Box 18"/>
          <p:cNvSpPr txBox="1"/>
          <p:nvPr/>
        </p:nvSpPr>
        <p:spPr>
          <a:xfrm>
            <a:off x="914400" y="7886700"/>
            <a:ext cx="16627475" cy="829945"/>
          </a:xfrm>
          <a:prstGeom prst="rect">
            <a:avLst/>
          </a:prstGeom>
          <a:noFill/>
        </p:spPr>
        <p:txBody>
          <a:bodyPr wrap="square" rtlCol="0" anchor="t">
            <a:spAutoFit/>
          </a:bodyPr>
          <a:p>
            <a:r>
              <a:rPr lang="en-US" sz="2400" b="1">
                <a:solidFill>
                  <a:schemeClr val="tx1"/>
                </a:solidFill>
                <a:sym typeface="+mn-ea"/>
              </a:rPr>
              <a:t>Based on the analysis of content categories at Social Buzz, "culture" leads in popularity with a total score of 55,357, followed by "tennis" (46,398), "technology" (45,890), "fitness" (43,327), and "veganism" (42,469).</a:t>
            </a:r>
            <a:endParaRPr lang="en-US" sz="2400" b="1">
              <a:solidFill>
                <a:schemeClr val="tx1"/>
              </a:solidFill>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4" name="Group 14"/>
          <p:cNvGrpSpPr/>
          <p:nvPr/>
        </p:nvGrpSpPr>
        <p:grpSpPr>
          <a:xfrm>
            <a:off x="655751" y="-710238"/>
            <a:ext cx="17253775" cy="2017079"/>
            <a:chOff x="0" y="0"/>
            <a:chExt cx="23005033" cy="2689439"/>
          </a:xfrm>
        </p:grpSpPr>
        <p:pic>
          <p:nvPicPr>
            <p:cNvPr id="15" name="Picture 1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28" name="Text Box 27"/>
          <p:cNvSpPr txBox="1"/>
          <p:nvPr/>
        </p:nvSpPr>
        <p:spPr>
          <a:xfrm>
            <a:off x="5105400" y="1714500"/>
            <a:ext cx="9144000" cy="7416165"/>
          </a:xfrm>
          <a:prstGeom prst="rect">
            <a:avLst/>
          </a:prstGeom>
          <a:gradFill>
            <a:gsLst>
              <a:gs pos="0">
                <a:srgbClr val="E30000"/>
              </a:gs>
              <a:gs pos="100000">
                <a:srgbClr val="760303"/>
              </a:gs>
            </a:gsLst>
            <a:lin scaled="0"/>
          </a:gradFill>
        </p:spPr>
        <p:txBody>
          <a:bodyPr wrap="square" rtlCol="0" anchor="t">
            <a:spAutoFit/>
          </a:bodyPr>
          <a:p>
            <a:r>
              <a:rPr lang="en-US" sz="2800"/>
              <a:t>There are 16 unique categories in the dataset. They are:</a:t>
            </a:r>
            <a:endParaRPr lang="en-US" sz="2800"/>
          </a:p>
          <a:p>
            <a:pPr marL="457200" indent="-457200">
              <a:buFont typeface="Arial" panose="020B0604020202020204" pitchFamily="34" charset="0"/>
              <a:buChar char="•"/>
            </a:pPr>
            <a:r>
              <a:rPr lang="en-US" sz="2800"/>
              <a:t>animals</a:t>
            </a:r>
            <a:endParaRPr lang="en-US" sz="2800"/>
          </a:p>
          <a:p>
            <a:pPr marL="457200" indent="-457200">
              <a:buFont typeface="Arial" panose="020B0604020202020204" pitchFamily="34" charset="0"/>
              <a:buChar char="•"/>
            </a:pPr>
            <a:r>
              <a:rPr lang="en-US" sz="2800"/>
              <a:t>cooking</a:t>
            </a:r>
            <a:endParaRPr lang="en-US" sz="2800"/>
          </a:p>
          <a:p>
            <a:pPr marL="457200" indent="-457200">
              <a:buFont typeface="Arial" panose="020B0604020202020204" pitchFamily="34" charset="0"/>
              <a:buChar char="•"/>
            </a:pPr>
            <a:r>
              <a:rPr lang="en-US" sz="2800"/>
              <a:t>culture</a:t>
            </a:r>
            <a:endParaRPr lang="en-US" sz="2800"/>
          </a:p>
          <a:p>
            <a:pPr marL="457200" indent="-457200">
              <a:buFont typeface="Arial" panose="020B0604020202020204" pitchFamily="34" charset="0"/>
              <a:buChar char="•"/>
            </a:pPr>
            <a:r>
              <a:rPr lang="en-US" sz="2800"/>
              <a:t>dogs</a:t>
            </a:r>
            <a:endParaRPr lang="en-US" sz="2800"/>
          </a:p>
          <a:p>
            <a:pPr marL="457200" indent="-457200">
              <a:buFont typeface="Arial" panose="020B0604020202020204" pitchFamily="34" charset="0"/>
              <a:buChar char="•"/>
            </a:pPr>
            <a:r>
              <a:rPr lang="en-US" sz="2800"/>
              <a:t>education</a:t>
            </a:r>
            <a:endParaRPr lang="en-US" sz="2800"/>
          </a:p>
          <a:p>
            <a:pPr marL="457200" indent="-457200">
              <a:buFont typeface="Arial" panose="020B0604020202020204" pitchFamily="34" charset="0"/>
              <a:buChar char="•"/>
            </a:pPr>
            <a:r>
              <a:rPr lang="en-US" sz="2800"/>
              <a:t>fitness</a:t>
            </a:r>
            <a:endParaRPr lang="en-US" sz="2800"/>
          </a:p>
          <a:p>
            <a:pPr marL="457200" indent="-457200">
              <a:buFont typeface="Arial" panose="020B0604020202020204" pitchFamily="34" charset="0"/>
              <a:buChar char="•"/>
            </a:pPr>
            <a:r>
              <a:rPr lang="en-US" sz="2800"/>
              <a:t>food</a:t>
            </a:r>
            <a:endParaRPr lang="en-US" sz="2800"/>
          </a:p>
          <a:p>
            <a:pPr marL="457200" indent="-457200">
              <a:buFont typeface="Arial" panose="020B0604020202020204" pitchFamily="34" charset="0"/>
              <a:buChar char="•"/>
            </a:pPr>
            <a:r>
              <a:rPr lang="en-US" sz="2800"/>
              <a:t>healthy eating</a:t>
            </a:r>
            <a:endParaRPr lang="en-US" sz="2800"/>
          </a:p>
          <a:p>
            <a:pPr marL="457200" indent="-457200">
              <a:buFont typeface="Arial" panose="020B0604020202020204" pitchFamily="34" charset="0"/>
              <a:buChar char="•"/>
            </a:pPr>
            <a:r>
              <a:rPr lang="en-US" sz="2800"/>
              <a:t>public speaking</a:t>
            </a:r>
            <a:endParaRPr lang="en-US" sz="2800"/>
          </a:p>
          <a:p>
            <a:pPr marL="457200" indent="-457200">
              <a:buFont typeface="Arial" panose="020B0604020202020204" pitchFamily="34" charset="0"/>
              <a:buChar char="•"/>
            </a:pPr>
            <a:r>
              <a:rPr lang="en-US" sz="2800"/>
              <a:t>science</a:t>
            </a:r>
            <a:endParaRPr lang="en-US" sz="2800"/>
          </a:p>
          <a:p>
            <a:pPr marL="457200" indent="-457200">
              <a:buFont typeface="Arial" panose="020B0604020202020204" pitchFamily="34" charset="0"/>
              <a:buChar char="•"/>
            </a:pPr>
            <a:r>
              <a:rPr lang="en-US" sz="2800"/>
              <a:t>soccer</a:t>
            </a:r>
            <a:endParaRPr lang="en-US" sz="2800"/>
          </a:p>
          <a:p>
            <a:pPr marL="457200" indent="-457200">
              <a:buFont typeface="Arial" panose="020B0604020202020204" pitchFamily="34" charset="0"/>
              <a:buChar char="•"/>
            </a:pPr>
            <a:r>
              <a:rPr lang="en-US" sz="2800"/>
              <a:t>studying</a:t>
            </a:r>
            <a:endParaRPr lang="en-US" sz="2800"/>
          </a:p>
          <a:p>
            <a:pPr marL="457200" indent="-457200">
              <a:buFont typeface="Arial" panose="020B0604020202020204" pitchFamily="34" charset="0"/>
              <a:buChar char="•"/>
            </a:pPr>
            <a:r>
              <a:rPr lang="en-US" sz="2800"/>
              <a:t>technology</a:t>
            </a:r>
            <a:endParaRPr lang="en-US" sz="2800"/>
          </a:p>
          <a:p>
            <a:pPr marL="457200" indent="-457200">
              <a:buFont typeface="Arial" panose="020B0604020202020204" pitchFamily="34" charset="0"/>
              <a:buChar char="•"/>
            </a:pPr>
            <a:r>
              <a:rPr lang="en-US" sz="2800"/>
              <a:t>tennis</a:t>
            </a:r>
            <a:endParaRPr lang="en-US" sz="2800"/>
          </a:p>
          <a:p>
            <a:pPr marL="457200" indent="-457200">
              <a:buFont typeface="Arial" panose="020B0604020202020204" pitchFamily="34" charset="0"/>
              <a:buChar char="•"/>
            </a:pPr>
            <a:r>
              <a:rPr lang="en-US" sz="2800"/>
              <a:t>travel</a:t>
            </a:r>
            <a:endParaRPr lang="en-US" sz="2800"/>
          </a:p>
          <a:p>
            <a:pPr marL="457200" indent="-457200">
              <a:buFont typeface="Arial" panose="020B0604020202020204" pitchFamily="34" charset="0"/>
              <a:buChar char="•"/>
            </a:pPr>
            <a:r>
              <a:rPr lang="en-US" sz="2800"/>
              <a:t>veganism</a:t>
            </a:r>
            <a:endParaRPr lang="en-US" sz="2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1">
              <a:alphaModFix amt="8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27" name="Text Box 26"/>
          <p:cNvSpPr txBox="1"/>
          <p:nvPr/>
        </p:nvSpPr>
        <p:spPr>
          <a:xfrm>
            <a:off x="4343400" y="1790700"/>
            <a:ext cx="10648950" cy="7170420"/>
          </a:xfrm>
          <a:prstGeom prst="rect">
            <a:avLst/>
          </a:prstGeom>
          <a:gradFill>
            <a:gsLst>
              <a:gs pos="0">
                <a:srgbClr val="E30000"/>
              </a:gs>
              <a:gs pos="100000">
                <a:srgbClr val="760303"/>
              </a:gs>
            </a:gsLst>
            <a:lin scaled="0"/>
          </a:gradFill>
        </p:spPr>
        <p:txBody>
          <a:bodyPr wrap="square" rtlCol="0" anchor="t">
            <a:spAutoFit/>
          </a:bodyPr>
          <a:p>
            <a:pPr marL="457200" indent="-457200">
              <a:buFont typeface="Arial" panose="020B0604020202020204" pitchFamily="34" charset="0"/>
              <a:buChar char="•"/>
            </a:pPr>
            <a:r>
              <a:rPr lang="en-US" sz="2800" b="1"/>
              <a:t>The most popular category is "culture," with a total score of 55,357 reactions</a:t>
            </a:r>
            <a:r>
              <a:rPr lang="en-US"/>
              <a:t>.</a:t>
            </a:r>
            <a:endParaRPr lang="en-US"/>
          </a:p>
          <a:p>
            <a:pPr marL="457200" indent="-457200">
              <a:buFont typeface="Arial" panose="020B0604020202020204" pitchFamily="34" charset="0"/>
              <a:buChar char="•"/>
            </a:pPr>
            <a:endParaRPr lang="en-US"/>
          </a:p>
          <a:p>
            <a:pPr marL="457200" indent="-457200">
              <a:buFont typeface="Arial" panose="020B0604020202020204" pitchFamily="34" charset="0"/>
              <a:buChar char="•"/>
            </a:pPr>
            <a:endParaRPr lang="en-US"/>
          </a:p>
          <a:p>
            <a:pPr marL="457200" indent="-457200">
              <a:buFont typeface="Arial" panose="020B0604020202020204" pitchFamily="34" charset="0"/>
              <a:buChar char="•"/>
            </a:pPr>
            <a:endParaRPr lang="en-US"/>
          </a:p>
          <a:p>
            <a:pPr marL="457200" indent="-457200">
              <a:buFont typeface="Arial" panose="020B0604020202020204" pitchFamily="34" charset="0"/>
              <a:buChar char="•"/>
            </a:pPr>
            <a:endParaRPr lang="en-US"/>
          </a:p>
          <a:p>
            <a:pPr marL="457200" indent="-457200">
              <a:buFont typeface="Arial" panose="020B0604020202020204" pitchFamily="34" charset="0"/>
              <a:buChar char="•"/>
            </a:pPr>
            <a:endParaRPr lang="en-US"/>
          </a:p>
          <a:p>
            <a:pPr marL="457200" indent="-457200">
              <a:buFont typeface="Arial" panose="020B0604020202020204" pitchFamily="34" charset="0"/>
              <a:buChar char="•"/>
            </a:pPr>
            <a:r>
              <a:rPr lang="en-US" sz="2800" b="1"/>
              <a:t>The top 5 month with the most posts are</a:t>
            </a:r>
            <a:endParaRPr lang="en-US" sz="2800" b="1"/>
          </a:p>
          <a:p>
            <a:pPr marL="3257550" lvl="6" indent="-514350">
              <a:buFont typeface="Arial" panose="020B0604020202020204" pitchFamily="34" charset="0"/>
              <a:buAutoNum type="arabicPeriod"/>
            </a:pPr>
            <a:r>
              <a:rPr lang="en-US" sz="2800" b="1"/>
              <a:t>May - 56069</a:t>
            </a:r>
            <a:endParaRPr lang="en-US" sz="2800" b="1"/>
          </a:p>
          <a:p>
            <a:pPr marL="3257550" lvl="6" indent="-514350">
              <a:buFont typeface="Arial" panose="020B0604020202020204" pitchFamily="34" charset="0"/>
              <a:buAutoNum type="arabicPeriod"/>
            </a:pPr>
            <a:r>
              <a:rPr lang="en-US" sz="2800" b="1"/>
              <a:t>Dec - 54769</a:t>
            </a:r>
            <a:endParaRPr lang="en-US" sz="2800" b="1"/>
          </a:p>
          <a:p>
            <a:pPr marL="3257550" lvl="6" indent="-514350">
              <a:buFont typeface="Arial" panose="020B0604020202020204" pitchFamily="34" charset="0"/>
              <a:buAutoNum type="arabicPeriod"/>
            </a:pPr>
            <a:r>
              <a:rPr lang="en-US" sz="2800" b="1"/>
              <a:t>Nov - 54671</a:t>
            </a:r>
            <a:endParaRPr lang="en-US" sz="2800" b="1"/>
          </a:p>
          <a:p>
            <a:pPr marL="3257550" lvl="6" indent="-514350">
              <a:buFont typeface="Arial" panose="020B0604020202020204" pitchFamily="34" charset="0"/>
              <a:buAutoNum type="arabicPeriod"/>
            </a:pPr>
            <a:r>
              <a:rPr lang="en-US" sz="2800" b="1"/>
              <a:t>Oct - 54153</a:t>
            </a:r>
            <a:endParaRPr lang="en-US" sz="2800" b="1"/>
          </a:p>
          <a:p>
            <a:pPr marL="3257550" lvl="6" indent="-514350">
              <a:buFont typeface="Arial" panose="020B0604020202020204" pitchFamily="34" charset="0"/>
              <a:buAutoNum type="arabicPeriod"/>
            </a:pPr>
            <a:r>
              <a:rPr lang="en-US" sz="2800" b="1"/>
              <a:t>Jan - 53570</a:t>
            </a:r>
            <a:endParaRPr lang="en-US" sz="2800" b="1"/>
          </a:p>
          <a:p>
            <a:pPr marL="3257550" lvl="6" indent="-514350">
              <a:buFont typeface="Arial" panose="020B0604020202020204" pitchFamily="34" charset="0"/>
              <a:buAutoNum type="arabicPeriod"/>
            </a:pPr>
            <a:endParaRPr lang="en-US" sz="2800" b="1"/>
          </a:p>
          <a:p>
            <a:pPr marL="457200" indent="-457200">
              <a:buFont typeface="Arial" panose="020B0604020202020204" pitchFamily="34" charset="0"/>
              <a:buChar char="•"/>
            </a:pPr>
            <a:endParaRPr lang="en-US" sz="2800" b="1"/>
          </a:p>
          <a:p>
            <a:endParaRPr lang="en-US"/>
          </a:p>
          <a:p>
            <a:endParaRPr lang="en-US"/>
          </a:p>
          <a:p>
            <a:endParaRPr lang="en-US"/>
          </a:p>
          <a:p>
            <a:endParaRPr lang="en-US"/>
          </a:p>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3343</Words>
  <Application>WPS Presentation</Application>
  <PresentationFormat>Custom</PresentationFormat>
  <Paragraphs>121</Paragraphs>
  <Slides>11</Slides>
  <Notes>11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Graphik Regular</vt:lpstr>
      <vt:lpstr>Yu Gothic UI</vt:lpstr>
      <vt:lpstr>Clear Sans Regular Bold</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SANSHIYA</cp:lastModifiedBy>
  <cp:revision>12</cp:revision>
  <dcterms:created xsi:type="dcterms:W3CDTF">2006-08-16T00:00:00Z</dcterms:created>
  <dcterms:modified xsi:type="dcterms:W3CDTF">2024-05-16T18:05:20Z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68D842B752C441ACA018B6C113E686B6_13</vt:lpwstr>
  </property>
  <property fmtid="{D5CDD505-2E9C-101B-9397-08002B2CF9AE}" pid="3" name="KSOProductBuildVer">
    <vt:lpwstr>1033-12.2.0.16909</vt:lpwstr>
  </property>
</Properties>
</file>

<file path=docProps/thumbnail.jpeg>
</file>